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5" r:id="rId4"/>
    <p:sldId id="267" r:id="rId5"/>
    <p:sldId id="262" r:id="rId6"/>
    <p:sldId id="273" r:id="rId7"/>
    <p:sldId id="268" r:id="rId8"/>
    <p:sldId id="269" r:id="rId9"/>
    <p:sldId id="274" r:id="rId10"/>
    <p:sldId id="276" r:id="rId11"/>
    <p:sldId id="270" r:id="rId12"/>
    <p:sldId id="263" r:id="rId13"/>
    <p:sldId id="271" r:id="rId14"/>
    <p:sldId id="275" r:id="rId15"/>
    <p:sldId id="272" r:id="rId16"/>
    <p:sldId id="277" r:id="rId17"/>
    <p:sldId id="278" r:id="rId18"/>
    <p:sldId id="28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6"/>
    <p:restoredTop sz="75441"/>
  </p:normalViewPr>
  <p:slideViewPr>
    <p:cSldViewPr snapToGrid="0">
      <p:cViewPr varScale="1">
        <p:scale>
          <a:sx n="87" d="100"/>
          <a:sy n="87" d="100"/>
        </p:scale>
        <p:origin x="11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E20A2-4358-794C-B872-38D0E8A9AFEF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2D7BD-1214-DB4B-BB63-B718E171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6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1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 = BAM → VCF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“Differences from the reference are detected and written as variants.”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“Creates a quick-lookup index so tools can jump directly to any position in the genome.”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0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ls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results/variants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40512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9.9M Nov 26 14:35 NA12878.bcf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9.7M Nov 26 14:35 NA12878.vcf.gz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  28K Nov 26 14:35 NA12878.vcf.gz.csi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8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“Our pipeline successfully detected ~248k SNVs/indels on chr20. Each line contains position, reference base, sample base, depth, genotype, and quality metrics.”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8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“From raw sequencing reads to a variant-containing VCF: each step transforms the data into a more structured, interpretable form.”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çıktıları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results/qc/NA12878_fastqc.html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results/qc/NA12878_fastqc.zip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results/mapping/NA12878.sorted.bam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results/mapping/NA12878.sorted.bam.bai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 calling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results/variants/NA12878.bcf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results/variants/NA12878.vcf.gz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results/variants/NA12878.vcf.gz.csi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“All required tools (BWA,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samtools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bcftools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pinned in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snv_env.yaml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so the workflow is reproducible on any machine.”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Snakefile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modular rule files and defines the final targets with rule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6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err="1"/>
              <a:t>quickcheck</a:t>
            </a:r>
            <a:r>
              <a:rPr lang="en-US" dirty="0"/>
              <a:t> results/mapping/NA12878.bam &amp;&amp; echo "BAM OK” </a:t>
            </a:r>
            <a:r>
              <a:rPr lang="en-US" dirty="0">
                <a:sym typeface="Wingdings" pitchFamily="2" charset="2"/>
              </a:rPr>
              <a:t> if my BAM file is done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content of BAM file </a:t>
            </a:r>
            <a:r>
              <a:rPr lang="en-US" dirty="0" err="1">
                <a:sym typeface="Wingdings" pitchFamily="2" charset="2"/>
              </a:rPr>
              <a:t>samtools</a:t>
            </a:r>
            <a:r>
              <a:rPr lang="en-US" dirty="0">
                <a:sym typeface="Wingdings" pitchFamily="2" charset="2"/>
              </a:rPr>
              <a:t> view results/mapping/NA12878.sorted.bam | head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ls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results/mapping/NA12878.sorted.bam.bai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169K Nov 26 14:28 results/mapping/NA12878.sorted.bam.bai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5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control of raw reads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(per sample).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– Raw Data Quality Assessment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Input: NA12878 FASTQ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Purpose: Evaluate raw read quality before alignment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Result: All major modules show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PASS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→ data is high quality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Note: Slight GC deviation is observed but typical for Illumina data and not problematic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Next Step: Proceed to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BWA alignment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3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= FASTQ → BAM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“Reads are aligned to the reference genome and prepared for analysis.”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index_reference</a:t>
            </a:r>
            <a:r>
              <a:rPr lang="en-US" dirty="0"/>
              <a:t>: prepare chr20 reference for BWA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bwa_map</a:t>
            </a:r>
            <a:r>
              <a:rPr lang="en-US" dirty="0"/>
              <a:t>: align reads to chr20 → BAM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sort_bam</a:t>
            </a:r>
            <a:r>
              <a:rPr lang="en-US" dirty="0"/>
              <a:t>: sort BAM by genomic coordinate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index_bam</a:t>
            </a:r>
            <a:r>
              <a:rPr lang="en-US" dirty="0"/>
              <a:t>: create BAM index for fast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9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55FD-1183-28DD-FCE8-CF60B5C3F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A7AEF-05C3-0BC6-0B10-9E1FAFB91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DA13-7A83-F2E5-BE84-D4865C8C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43DD-ED67-3CBC-6354-B0D26147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C1F7-D03F-5911-FAEC-85DFABB5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1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F9F7-EA65-7ABD-AE5E-87F5BAB0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6CFB7-224E-D616-48D8-2466D0F5A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61B05-D45C-6BC5-9A95-685DD4A4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ECEB7-1CA1-DD3B-C8D0-C10EAC3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E6E5-28B1-3531-6D06-216A5D8A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F8E43-E7B8-5FD5-E1F6-1B76004EB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ECE31-B190-2BB4-9438-06DA244B8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95C72-B959-FA78-47F7-64783DFB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EF57-C86B-7BFA-62E3-3C0A4183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8783-215E-F25F-9E3F-256D283F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5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1B1C-EB03-9EB6-F480-7D05E484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15CF-2BD5-9820-4327-2272B6F3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A043C-437B-95AE-3626-92961686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17C78-DB1B-4EF5-4D33-0BA79C40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0108-7805-BD92-9326-6B5B88B8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BCB1-9FC3-A2BE-F84E-737A54DE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81E92-D5E0-CD56-6D8F-F941D8B1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D11D-057E-81FC-6259-D7C408D4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A47A-8134-C823-1B91-77567A4E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443E-D54F-6F03-6AEA-F28E8198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AA4A-EF1A-3546-2EAE-C991BD92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9388-48AF-26AE-9539-8A75CF632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FF48-E507-3100-3CB7-7DECBE001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EDF5A-37FF-6BFE-ADE4-F0367F93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2E09-0B33-1C20-F297-3F0AF383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E77C-59A2-EE02-7A10-1F823E90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FBF-FA83-9070-FDA0-B95FB19B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1CF8-3B79-D3C1-DE2C-AC69A6D6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633E4-FC4A-69A8-9F94-4DE73BDA0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D193E-E3CB-DBF8-A4D2-8C6BE8FFC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34067-2BC0-CAED-1D58-483D896CC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78F67-B222-B93A-BF07-E03636C6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5F6FE-3C6E-FB06-36E6-4F79A122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76814-24C9-BAE7-A134-7505E058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1C8E-F3C1-868C-0D83-DC122D95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952F-DBAE-1FE7-8809-A1D212B7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853C6-7501-6251-5573-EFF37E13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28531-CB09-242A-D04B-EDE4A956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72FF9-408E-5D92-1DAA-40FC0489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B21F-E72E-A599-0DFD-C090044E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21C9-98BB-AD47-11F1-F62FA322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9A91-9617-34E4-1406-26DFB29A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D339-C4A0-D20A-A8F6-6AD58B32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187C7-8B48-ACB5-6EA9-AEE9F5ECB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67F70-1AE5-CE90-699D-26084361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87A93-9C52-080A-8236-6F1459C5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FEEA8-CB85-5CEB-2572-C34F24C3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83AB-0C39-FF04-911B-5A8182C6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0E166-14AB-70BF-84D3-7CC3CD06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2CFA8-E4D4-AE98-455B-8356BAAA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452AD-FF79-841D-6ADC-0EC39612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D92D-B731-9131-8BC4-19553559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99B10-A58E-2AA8-44A3-F2DFD106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9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BBF04-45CB-A424-3820-0ECAE8E8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E2B06-6B3B-4B89-E778-B77D8CF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0E593-B0A5-4F7F-2228-5DC4BCAE5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CF5AB-CCCF-794E-A5C8-39D9B9B11F80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A1FA-D485-26E3-5CA3-97BC8FC43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6CE9D-79D8-9B01-33E6-121D1C6F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3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ryemtopcu/SNV_Workflow_chr20/tree/ma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Distribution of ED⁵ values on chromosomes. Colors indicate various SNV... |  Download Scientific Diagram">
            <a:extLst>
              <a:ext uri="{FF2B5EF4-FFF2-40B4-BE49-F238E27FC236}">
                <a16:creationId xmlns:a16="http://schemas.microsoft.com/office/drawing/2014/main" id="{99572482-0E84-6848-149F-6BF23AC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4D836-70D6-E350-AE43-DA379A7C1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SNV Calling Pipeline with Snakemake (chr20)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DB36-99BB-3A3F-5F96-E55640E5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Meryem Topcu</a:t>
            </a:r>
          </a:p>
          <a:p>
            <a:r>
              <a:rPr lang="en-US">
                <a:solidFill>
                  <a:srgbClr val="FFFFFF"/>
                </a:solidFill>
              </a:rPr>
              <a:t>26 Nov 2026</a:t>
            </a:r>
          </a:p>
        </p:txBody>
      </p:sp>
    </p:spTree>
    <p:extLst>
      <p:ext uri="{BB962C8B-B14F-4D97-AF65-F5344CB8AC3E}">
        <p14:creationId xmlns:p14="http://schemas.microsoft.com/office/powerpoint/2010/main" val="320671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3A04-DE21-59A3-0402-DB70CE3E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file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37580-9A53-B7C6-DBC2-7D585BD2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711" y="2334373"/>
            <a:ext cx="10515600" cy="21892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362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09507-CEDD-0E37-E88E-81687D60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39162"/>
          <a:stretch>
            <a:fillRect/>
          </a:stretch>
        </p:blipFill>
        <p:spPr>
          <a:xfrm>
            <a:off x="838200" y="2322849"/>
            <a:ext cx="7454900" cy="19856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B976A1B-317D-2CBF-5FB6-CB5E643CF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43186"/>
            <a:ext cx="82766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workflow/rules/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qc.smk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FastQC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46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5BF2-D1C9-325A-F522-35FB512C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NA12878_fastqc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4D0FC-D2C9-F216-70E4-897F45D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48"/>
          <a:stretch>
            <a:fillRect/>
          </a:stretch>
        </p:blipFill>
        <p:spPr>
          <a:xfrm>
            <a:off x="184732" y="1482120"/>
            <a:ext cx="6866998" cy="533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CC905-5415-E966-1FD7-824250A98DEE}"/>
              </a:ext>
            </a:extLst>
          </p:cNvPr>
          <p:cNvSpPr txBox="1"/>
          <p:nvPr/>
        </p:nvSpPr>
        <p:spPr>
          <a:xfrm>
            <a:off x="7170550" y="1999556"/>
            <a:ext cx="5021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– Raw Data Quality Assessment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Input: NA12878 FASTQ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Purpose: Evaluate raw read quality before alignment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Result: All major modules show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PASS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→ data is high quality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Next Step: Proceed to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BWA alignment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3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51E8-1904-3CAC-F304-72BCA053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981"/>
            <a:ext cx="10515600" cy="61719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workflow/rules/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mapping.smk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3173F-224C-F5BB-5D9E-ACDF7BA4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30130"/>
          <a:stretch>
            <a:fillRect/>
          </a:stretch>
        </p:blipFill>
        <p:spPr>
          <a:xfrm>
            <a:off x="838200" y="792664"/>
            <a:ext cx="4384729" cy="6065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7FF21-E1D9-0A61-A3A8-0FE9D7327F69}"/>
              </a:ext>
            </a:extLst>
          </p:cNvPr>
          <p:cNvSpPr txBox="1"/>
          <p:nvPr/>
        </p:nvSpPr>
        <p:spPr>
          <a:xfrm>
            <a:off x="5548394" y="1038386"/>
            <a:ext cx="65092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Mapping converts raw sequencing reads into an analysis-ready, sorted, and indexed BAM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Index_reference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Prepare the reference genome so BWA can use it for alignment.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bwa_map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raw FASTQ reads to chr20 and produce an aligned BAM file.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sort_bam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Reorder the BAM by genomic coordinates so downstream tools can read it properly.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index_bam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an index for fast, random access to any genomic position.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DE6C-CE23-F798-2B72-3D15FABE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F616-1C3D-04B5-6FC3-6E63BFC0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18" y="4881965"/>
            <a:ext cx="10958082" cy="129499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1217D-4865-5904-2F81-4B7ECED8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7" y="1694563"/>
            <a:ext cx="11400565" cy="3063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6475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53D3-036C-4709-342F-42B51F1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workflow/rules/</a:t>
            </a:r>
            <a:r>
              <a:rPr lang="en-US" b="1" dirty="0" err="1"/>
              <a:t>calling.smk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25AE8-38A1-28AC-BCEB-720FDB3B8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6794"/>
          <a:stretch>
            <a:fillRect/>
          </a:stretch>
        </p:blipFill>
        <p:spPr>
          <a:xfrm>
            <a:off x="126308" y="1501738"/>
            <a:ext cx="6600986" cy="21336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951D69D-7D29-6579-7932-FBC88879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294" y="1812091"/>
            <a:ext cx="533839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Calling identifies true differences between the sample and the reference genome and writes them into a VCF.</a:t>
            </a:r>
          </a:p>
          <a:p>
            <a:endParaRPr lang="en-US" b="1" dirty="0"/>
          </a:p>
          <a:p>
            <a:r>
              <a:rPr lang="en-US" b="1" dirty="0"/>
              <a:t>call</a:t>
            </a:r>
          </a:p>
          <a:p>
            <a:r>
              <a:rPr lang="en-US" dirty="0"/>
              <a:t>Detect positions that differ from the reference and output them as SNPs/indels in a VCF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ED3D-71A2-367E-926D-CCF821C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3C703-0A56-56EC-2244-50095199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324"/>
          <a:stretch>
            <a:fillRect/>
          </a:stretch>
        </p:blipFill>
        <p:spPr>
          <a:xfrm>
            <a:off x="838200" y="2996418"/>
            <a:ext cx="10515600" cy="20813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65839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3863-D790-39D6-5325-D34335A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Variant Lines &amp; Number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C7DB1-C986-DA31-788A-C8464E40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399" y="1690688"/>
            <a:ext cx="10515600" cy="2116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6882F-9701-5AC3-7DE5-CBBE15EF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9" y="4060098"/>
            <a:ext cx="10275998" cy="8149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6BE62-2F72-1DA0-E470-2C861670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99" y="5167312"/>
            <a:ext cx="7772400" cy="1487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59785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E6D2D34-4BB4-460B-8844-027610FB2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C8DC4-1031-22BA-2AB0-AB0A8E08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5B61FC-6CA8-8ADB-8A7B-13045771B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848" y="3747398"/>
            <a:ext cx="3688209" cy="276615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5314570-9B06-4D37-8CBD-EDD67C2FA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-4155"/>
            <a:ext cx="2514948" cy="2174333"/>
            <a:chOff x="-305" y="-4155"/>
            <a:chExt cx="2514948" cy="2174333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4F55B-358D-4FB5-9979-6724C6415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F77C62-9DDF-48D3-A074-159A3276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EB07022-F30B-49CA-B1DD-A826815C4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C47E16-167C-48BF-9FC9-08787D348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FDFD95A-2846-534C-381D-25C1093A8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919" y="778573"/>
            <a:ext cx="3688209" cy="276615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80DDCDC-C99F-62CB-AB2C-320C675937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94104" y="3068646"/>
            <a:ext cx="4974047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Variants are spread across the entire length of chromosome 20. There’s no extreme clustering—this is what a typical germline genome looks like.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-webkit-standard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Most variants on chr20 are SNPs, and indels make up only a small fraction — this is the expected pattern for human genomes.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dirty="0">
              <a:solidFill>
                <a:srgbClr val="000000"/>
              </a:solidFill>
              <a:latin typeface="-webkit-standard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0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3A9AD-CD9F-0142-9BDE-0979DAD7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en-US" sz="5400" b="1" dirty="0">
                <a:latin typeface="Arial" panose="020B0604020202020204" pitchFamily="34" charset="0"/>
                <a:hlinkClick r:id="rId2"/>
              </a:rPr>
              <a:t>Project goal</a:t>
            </a:r>
            <a:endParaRPr lang="en-US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4B5AED-5D34-59CC-074C-BCFE524C11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3239" y="2599509"/>
            <a:ext cx="11454595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Build a SNV calling workflow using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Snakemake</a:t>
            </a:r>
            <a:r>
              <a:rPr lang="en-US" altLang="en-US" sz="2400" dirty="0"/>
              <a:t> &amp;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hlinkClick r:id="rId2"/>
              </a:rPr>
              <a:t>Commit</a:t>
            </a:r>
            <a:r>
              <a:rPr kumimoji="0" lang="en-US" altLang="en-US" sz="2400" b="0" i="0" u="none" strike="noStrike" cap="none" normalizeH="0" dirty="0">
                <a:ln>
                  <a:noFill/>
                </a:ln>
                <a:effectLst/>
                <a:latin typeface="Arial" panose="020B0604020202020204" pitchFamily="34" charset="0"/>
                <a:hlinkClick r:id="rId2"/>
              </a:rPr>
              <a:t> to github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Input: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short-read sequencing data from the NA12878 sample and the human chromosome 20 reference (chr20.fa).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Output: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VCF file containing the called variants for NA12878 on chr20.</a:t>
            </a:r>
          </a:p>
        </p:txBody>
      </p:sp>
    </p:spTree>
    <p:extLst>
      <p:ext uri="{BB962C8B-B14F-4D97-AF65-F5344CB8AC3E}">
        <p14:creationId xmlns:p14="http://schemas.microsoft.com/office/powerpoint/2010/main" val="26711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3DC8-35AB-0C87-1134-1DE6E5C1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F5A6306-6BFD-CFE1-1C02-C609913AF7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00" b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NA12878: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genome sample.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Sequencing reads: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Paired-end FASTQ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Files: 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SRR622461_1.fastq.gz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SRR622461_2.fastq.gz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NCBI SRA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size: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~7–8 GB (depending on compression)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 Genome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Chromosome: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700" b="0" i="1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Homo sapiens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chr20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chr20.fa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Ensembl (GRCh38)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chr20?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size → fast workflow tests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real polymorphisms → good for variant calling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42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261AB-594D-B1D1-8D01-1A5057053A9E}"/>
              </a:ext>
            </a:extLst>
          </p:cNvPr>
          <p:cNvSpPr txBox="1"/>
          <p:nvPr/>
        </p:nvSpPr>
        <p:spPr>
          <a:xfrm>
            <a:off x="2798551" y="325464"/>
            <a:ext cx="8524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config.yaml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Stores sample IDs, file paths, and global parameters.</a:t>
            </a:r>
          </a:p>
          <a:p>
            <a:endParaRPr lang="en-US" dirty="0"/>
          </a:p>
          <a:p>
            <a:r>
              <a:rPr lang="en-US" dirty="0" err="1"/>
              <a:t>Snakefile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whole workflow; </a:t>
            </a:r>
          </a:p>
          <a:p>
            <a:endParaRPr lang="en-US" dirty="0"/>
          </a:p>
          <a:p>
            <a:r>
              <a:rPr lang="en-US" dirty="0" err="1"/>
              <a:t>qc.smk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 </a:t>
            </a:r>
            <a:r>
              <a:rPr lang="en-US" dirty="0" err="1"/>
              <a:t>fastqc</a:t>
            </a:r>
            <a:r>
              <a:rPr lang="en-US" dirty="0"/>
              <a:t> rule for raw read quality control.</a:t>
            </a:r>
          </a:p>
          <a:p>
            <a:r>
              <a:rPr lang="en-US" dirty="0" err="1"/>
              <a:t>mapping.smk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/>
              <a:t>index_reference</a:t>
            </a:r>
            <a:r>
              <a:rPr lang="en-US" dirty="0"/>
              <a:t>, </a:t>
            </a:r>
            <a:r>
              <a:rPr lang="en-US" dirty="0" err="1"/>
              <a:t>bwa_map</a:t>
            </a:r>
            <a:r>
              <a:rPr lang="en-US" dirty="0"/>
              <a:t>, </a:t>
            </a:r>
            <a:r>
              <a:rPr lang="en-US" dirty="0" err="1"/>
              <a:t>sort_bam</a:t>
            </a:r>
            <a:r>
              <a:rPr lang="en-US" dirty="0"/>
              <a:t>, </a:t>
            </a:r>
            <a:r>
              <a:rPr lang="en-US" dirty="0" err="1"/>
              <a:t>index_bam</a:t>
            </a:r>
            <a:r>
              <a:rPr lang="en-US" dirty="0"/>
              <a:t>.</a:t>
            </a:r>
          </a:p>
          <a:p>
            <a:r>
              <a:rPr lang="en-US" dirty="0" err="1"/>
              <a:t>calling.smk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call_variants</a:t>
            </a:r>
            <a:r>
              <a:rPr lang="en-US" dirty="0"/>
              <a:t> and related steps for VCF generation.</a:t>
            </a:r>
          </a:p>
          <a:p>
            <a:endParaRPr lang="en-US" dirty="0"/>
          </a:p>
          <a:p>
            <a:r>
              <a:rPr lang="en-US" dirty="0" err="1"/>
              <a:t>snv_env.yaml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Defines the </a:t>
            </a:r>
            <a:r>
              <a:rPr lang="en-US" dirty="0" err="1"/>
              <a:t>conda</a:t>
            </a:r>
            <a:r>
              <a:rPr lang="en-US" dirty="0"/>
              <a:t> environment so the workflow is reproducible.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D58AE-18E4-2DC8-0E9E-5FAC8609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6" b="2147"/>
          <a:stretch>
            <a:fillRect/>
          </a:stretch>
        </p:blipFill>
        <p:spPr>
          <a:xfrm>
            <a:off x="0" y="325464"/>
            <a:ext cx="2612571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2004-64B0-3CB2-BE0C-974ED8F6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70"/>
            <a:ext cx="10275277" cy="605156"/>
          </a:xfrm>
        </p:spPr>
        <p:txBody>
          <a:bodyPr>
            <a:normAutofit fontScale="90000"/>
          </a:bodyPr>
          <a:lstStyle/>
          <a:p>
            <a:b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Workflow Rule Summary</a:t>
            </a:r>
            <a:b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1F1EB-289E-0124-3A01-484B9A14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19748"/>
            <a:ext cx="3151479" cy="55778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15EFC4-7492-01EC-9919-89D616C9F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30707"/>
              </p:ext>
            </p:extLst>
          </p:nvPr>
        </p:nvGraphicFramePr>
        <p:xfrm>
          <a:off x="85537" y="984738"/>
          <a:ext cx="9318672" cy="5353517"/>
        </p:xfrm>
        <a:graphic>
          <a:graphicData uri="http://schemas.openxmlformats.org/drawingml/2006/table">
            <a:tbl>
              <a:tblPr/>
              <a:tblGrid>
                <a:gridCol w="885133">
                  <a:extLst>
                    <a:ext uri="{9D8B030D-6E8A-4147-A177-3AD203B41FA5}">
                      <a16:colId xmlns:a16="http://schemas.microsoft.com/office/drawing/2014/main" val="233286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77455053"/>
                    </a:ext>
                  </a:extLst>
                </a:gridCol>
                <a:gridCol w="2447779">
                  <a:extLst>
                    <a:ext uri="{9D8B030D-6E8A-4147-A177-3AD203B41FA5}">
                      <a16:colId xmlns:a16="http://schemas.microsoft.com/office/drawing/2014/main" val="1485102224"/>
                    </a:ext>
                  </a:extLst>
                </a:gridCol>
                <a:gridCol w="4156960">
                  <a:extLst>
                    <a:ext uri="{9D8B030D-6E8A-4147-A177-3AD203B41FA5}">
                      <a16:colId xmlns:a16="http://schemas.microsoft.com/office/drawing/2014/main" val="745739137"/>
                    </a:ext>
                  </a:extLst>
                </a:gridCol>
              </a:tblGrid>
              <a:tr h="275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Name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Input Files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 Files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Description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753879"/>
                  </a:ext>
                </a:extLst>
              </a:tr>
              <a:tr h="86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data/raw/{sample}.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fastq.gz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results/qc/{sample}_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fastqc.html</a:t>
                      </a:r>
                      <a:b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results/qc/{sample}_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fastqc.zip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Runs quality control on raw reads using FastQC.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49242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index_reference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data/ref/chr20.fa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chr20.fa.amb,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bwt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Builds BWA index files for the chromosome 20 reference FASTA.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31263"/>
                  </a:ext>
                </a:extLst>
              </a:tr>
              <a:tr h="86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bwa_map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 + chr20.fa + BWA index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results/mapping/{sample}.bam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Aligns sequencing reads to chr20 using BWA and produces unsorted BAM.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436788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sort_bam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Sorts BAM by genomic coordinates (required for variant calling).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752724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index_bam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{sample}.sorted.bam.bai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Creates BAM index for efficient random access.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606940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call_variants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Sorted BAM + BAM index + chr20.fa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{sample}.bcf, {sample}.vcf.gz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Calls variants using bcftools mpileup + call. Produces final VCF.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549931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(final targets)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HTML, sorted BAM index,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VCF.gz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Snakemake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final rule: workflow ends when all targets exist.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3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397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427-0EF7-B575-0FAA-EEC9D724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envs/snv_env.yaml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9A53-C175-B6C7-94B8-BD19537A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190" y="1825625"/>
            <a:ext cx="394561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260E-0776-B99A-5916-9CFF0127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8" y="1825625"/>
            <a:ext cx="3160460" cy="42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5A56-563C-6208-4438-8BC2561B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dirty="0"/>
              <a:t>/</a:t>
            </a:r>
            <a:r>
              <a:rPr lang="en-US" dirty="0" err="1"/>
              <a:t>config.yaml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97A230-718D-DD95-27B9-E797A44B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773"/>
          <a:stretch>
            <a:fillRect/>
          </a:stretch>
        </p:blipFill>
        <p:spPr>
          <a:xfrm>
            <a:off x="838200" y="1983782"/>
            <a:ext cx="6629400" cy="3586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E6A31-889F-9E6F-6F3F-6FCB63A76F4E}"/>
              </a:ext>
            </a:extLst>
          </p:cNvPr>
          <p:cNvSpPr txBox="1"/>
          <p:nvPr/>
        </p:nvSpPr>
        <p:spPr>
          <a:xfrm>
            <a:off x="7687160" y="2464231"/>
            <a:ext cx="390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configuration: sample list, reference genome, and main paths.</a:t>
            </a:r>
          </a:p>
        </p:txBody>
      </p:sp>
    </p:spTree>
    <p:extLst>
      <p:ext uri="{BB962C8B-B14F-4D97-AF65-F5344CB8AC3E}">
        <p14:creationId xmlns:p14="http://schemas.microsoft.com/office/powerpoint/2010/main" val="1310771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AFC9-B165-C390-3457-997D92F3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FB0B8-1CEE-437B-94B8-074D004EE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240" y="1690688"/>
            <a:ext cx="7988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9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19C-D5A7-34CE-7ED1-9DE902F0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47DE7A-1C6E-B6C6-FF1B-381956BFA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197"/>
            <a:ext cx="9893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1207</Words>
  <Application>Microsoft Macintosh PowerPoint</Application>
  <PresentationFormat>Widescreen</PresentationFormat>
  <Paragraphs>171</Paragraphs>
  <Slides>18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-webkit-standard</vt:lpstr>
      <vt:lpstr>Aptos</vt:lpstr>
      <vt:lpstr>Aptos Display</vt:lpstr>
      <vt:lpstr>Arial</vt:lpstr>
      <vt:lpstr>Calibri</vt:lpstr>
      <vt:lpstr>Wingdings</vt:lpstr>
      <vt:lpstr>Office Theme</vt:lpstr>
      <vt:lpstr>SNV Calling Pipeline with Snakemake (chr20)</vt:lpstr>
      <vt:lpstr>Project goal</vt:lpstr>
      <vt:lpstr>Data set</vt:lpstr>
      <vt:lpstr>PowerPoint Presentation</vt:lpstr>
      <vt:lpstr> Workflow Rule Summary </vt:lpstr>
      <vt:lpstr>envs/snv_env.yaml</vt:lpstr>
      <vt:lpstr>config/config.yaml</vt:lpstr>
      <vt:lpstr>workflow/Snakefile</vt:lpstr>
      <vt:lpstr>FASTQ </vt:lpstr>
      <vt:lpstr>BAM file </vt:lpstr>
      <vt:lpstr>workflow/rules/qc.smk – FastQC</vt:lpstr>
      <vt:lpstr>NA12878_fastqc Report</vt:lpstr>
      <vt:lpstr>workflow/rules/mapping.smk</vt:lpstr>
      <vt:lpstr>BAM </vt:lpstr>
      <vt:lpstr>workflow/rules/calling.smk</vt:lpstr>
      <vt:lpstr>VCF </vt:lpstr>
      <vt:lpstr>VCF Variant Lines &amp; Number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meryem topcu</dc:creator>
  <cp:lastModifiedBy>meryem topcu</cp:lastModifiedBy>
  <cp:revision>4</cp:revision>
  <dcterms:created xsi:type="dcterms:W3CDTF">2025-11-26T07:26:09Z</dcterms:created>
  <dcterms:modified xsi:type="dcterms:W3CDTF">2025-11-27T15:06:24Z</dcterms:modified>
</cp:coreProperties>
</file>